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94" r:id="rId4"/>
    <p:sldId id="295" r:id="rId5"/>
    <p:sldId id="297" r:id="rId6"/>
    <p:sldId id="27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71" r:id="rId15"/>
    <p:sldId id="272" r:id="rId16"/>
    <p:sldId id="283" r:id="rId17"/>
    <p:sldId id="289" r:id="rId18"/>
    <p:sldId id="285" r:id="rId19"/>
    <p:sldId id="279" r:id="rId20"/>
    <p:sldId id="280" r:id="rId21"/>
    <p:sldId id="284" r:id="rId22"/>
    <p:sldId id="291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6D2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1.jpg"/><Relationship Id="rId7" Type="http://schemas.openxmlformats.org/officeDocument/2006/relationships/slide" Target="slide2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3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slide" Target="slide16.xml"/><Relationship Id="rId4" Type="http://schemas.openxmlformats.org/officeDocument/2006/relationships/image" Target="../media/image35.jp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/>
        </p:blipFill>
        <p:spPr>
          <a:xfrm>
            <a:off x="-228600" y="0"/>
            <a:ext cx="7509308" cy="66711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81800" y="130203"/>
            <a:ext cx="23394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Причамо</a:t>
            </a:r>
            <a:r>
              <a:rPr lang="sr-Cyrl-CS" dirty="0" smtClean="0"/>
              <a:t> детету </a:t>
            </a:r>
            <a:r>
              <a:rPr lang="sr-Cyrl-CS" dirty="0"/>
              <a:t>да је </a:t>
            </a:r>
            <a:r>
              <a:rPr lang="sr-Cyrl-CS" dirty="0" smtClean="0"/>
              <a:t>ово дечак Марко, који је </a:t>
            </a:r>
            <a:r>
              <a:rPr lang="sr-Cyrl-CS" dirty="0"/>
              <a:t>одбијао да пере руке, да пере зубе, да се купа, спава на време, и да једе здраву храну. </a:t>
            </a:r>
            <a:r>
              <a:rPr lang="sr-Cyrl-CS" dirty="0" smtClean="0"/>
              <a:t>Говоримо </a:t>
            </a:r>
            <a:r>
              <a:rPr lang="sr-Cyrl-CS" dirty="0"/>
              <a:t>им да он није чувао своје здравље, али да му ми можемо помоћи</a:t>
            </a:r>
            <a:r>
              <a:rPr lang="sr-Cyrl-CS" dirty="0" smtClean="0"/>
              <a:t>.</a:t>
            </a:r>
            <a:endParaRPr lang="sr-Latn-RS" dirty="0"/>
          </a:p>
          <a:p>
            <a:r>
              <a:rPr lang="sr-Cyrl-CS" dirty="0" smtClean="0"/>
              <a:t>Говоримо </a:t>
            </a:r>
            <a:r>
              <a:rPr lang="sr-Cyrl-CS" dirty="0"/>
              <a:t>деци да ћемо Марку помоћи тамо што чемо му објаснити због чега је важно да брине о свом здрављу. </a:t>
            </a:r>
            <a:endParaRPr lang="sr-Cyrl-CS" dirty="0" smtClean="0"/>
          </a:p>
          <a:p>
            <a:r>
              <a:rPr lang="sr-Cyrl-CS" dirty="0" smtClean="0"/>
              <a:t>Када се разболимо ко нас лечи? (лекар)</a:t>
            </a:r>
          </a:p>
          <a:p>
            <a:r>
              <a:rPr lang="sr-Cyrl-CS" dirty="0" smtClean="0"/>
              <a:t>Дакле дечак Марко најпре мора отићи лекару.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9831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240" cy="6858000"/>
          </a:xfrm>
        </p:spPr>
      </p:pic>
    </p:spTree>
    <p:extLst>
      <p:ext uri="{BB962C8B-B14F-4D97-AF65-F5344CB8AC3E}">
        <p14:creationId xmlns:p14="http://schemas.microsoft.com/office/powerpoint/2010/main" val="41458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38977"/>
            <a:ext cx="6900654" cy="6302597"/>
          </a:xfrm>
        </p:spPr>
      </p:pic>
      <p:sp>
        <p:nvSpPr>
          <p:cNvPr id="5" name="Oval 4"/>
          <p:cNvSpPr/>
          <p:nvPr/>
        </p:nvSpPr>
        <p:spPr>
          <a:xfrm>
            <a:off x="3276600" y="2743200"/>
            <a:ext cx="2971800" cy="2895600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720331"/>
            <a:ext cx="1390650" cy="1348931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4114800" y="3581401"/>
            <a:ext cx="1676400" cy="1676400"/>
          </a:xfrm>
          <a:prstGeom prst="donut">
            <a:avLst>
              <a:gd name="adj" fmla="val 65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21" y="224280"/>
            <a:ext cx="22609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Хајде да погледамо сада Маркову руку. О па ту је још једна мала бактерија, да ли је видите.</a:t>
            </a:r>
          </a:p>
          <a:p>
            <a:pPr lvl="0"/>
            <a:r>
              <a:rPr lang="sr-Cyrl-CS" dirty="0"/>
              <a:t>Да ли је Марко лепо опрао руке? (не)</a:t>
            </a:r>
            <a:endParaRPr lang="sr-Latn-RS" dirty="0"/>
          </a:p>
          <a:p>
            <a:pPr lvl="0"/>
            <a:r>
              <a:rPr lang="sr-Cyrl-CS" dirty="0"/>
              <a:t>Колико је остало бактерија на његовим рукама? (једна)</a:t>
            </a:r>
            <a:endParaRPr lang="sr-Latn-RS" dirty="0"/>
          </a:p>
          <a:p>
            <a:pPr lvl="0"/>
            <a:r>
              <a:rPr lang="sr-Cyrl-CS" dirty="0"/>
              <a:t>Шта представља једна бактерија? (скуп од једног елемента</a:t>
            </a:r>
            <a:r>
              <a:rPr lang="sr-Cyrl-CS" dirty="0" smtClean="0"/>
              <a:t>)</a:t>
            </a:r>
          </a:p>
          <a:p>
            <a:pPr lvl="0"/>
            <a:r>
              <a:rPr lang="sr-Cyrl-CS" dirty="0" smtClean="0"/>
              <a:t>Шта Марко мора поново да уради? (да опере руке)</a:t>
            </a:r>
            <a:endParaRPr lang="sr-Latn-RS" dirty="0"/>
          </a:p>
          <a:p>
            <a:endParaRPr lang="sr-Cyrl-RS" dirty="0" smtClean="0"/>
          </a:p>
        </p:txBody>
      </p:sp>
    </p:spTree>
    <p:extLst>
      <p:ext uri="{BB962C8B-B14F-4D97-AF65-F5344CB8AC3E}">
        <p14:creationId xmlns:p14="http://schemas.microsoft.com/office/powerpoint/2010/main" val="9644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 b="5523"/>
          <a:stretch/>
        </p:blipFill>
        <p:spPr>
          <a:xfrm>
            <a:off x="0" y="228600"/>
            <a:ext cx="9144000" cy="6400800"/>
          </a:xfrm>
        </p:spPr>
      </p:pic>
    </p:spTree>
    <p:extLst>
      <p:ext uri="{BB962C8B-B14F-4D97-AF65-F5344CB8AC3E}">
        <p14:creationId xmlns:p14="http://schemas.microsoft.com/office/powerpoint/2010/main" val="36067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1"/>
          <a:stretch/>
        </p:blipFill>
        <p:spPr>
          <a:xfrm>
            <a:off x="381000" y="762000"/>
            <a:ext cx="8625959" cy="5562600"/>
          </a:xfrm>
        </p:spPr>
      </p:pic>
      <p:grpSp>
        <p:nvGrpSpPr>
          <p:cNvPr id="7" name="Group 6"/>
          <p:cNvGrpSpPr/>
          <p:nvPr/>
        </p:nvGrpSpPr>
        <p:grpSpPr>
          <a:xfrm>
            <a:off x="1905000" y="-40706"/>
            <a:ext cx="4876800" cy="7112434"/>
            <a:chOff x="1905000" y="-40706"/>
            <a:chExt cx="4876800" cy="7112434"/>
          </a:xfrm>
          <a:solidFill>
            <a:srgbClr val="FF0000"/>
          </a:solidFill>
        </p:grpSpPr>
        <p:sp>
          <p:nvSpPr>
            <p:cNvPr id="5" name="Donut 4"/>
            <p:cNvSpPr/>
            <p:nvPr/>
          </p:nvSpPr>
          <p:spPr>
            <a:xfrm>
              <a:off x="1905000" y="1066800"/>
              <a:ext cx="4876800" cy="5029200"/>
            </a:xfrm>
            <a:prstGeom prst="donut">
              <a:avLst>
                <a:gd name="adj" fmla="val 5055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492876">
              <a:off x="4228355" y="-40706"/>
              <a:ext cx="253359" cy="711243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1507" y="245068"/>
            <a:ext cx="457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Питамо дете: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 су сада његове руке чисте?</a:t>
            </a:r>
            <a:endParaRPr lang="sr-Latn-R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Колико бактерија има сада на његовим рукама?</a:t>
            </a:r>
            <a:endParaRPr lang="sr-Latn-R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 називамо скуп који нема ниједан елемент</a:t>
            </a: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(празан скуп)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25329"/>
            <a:ext cx="6858000" cy="6587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7" t="29435" r="35847" b="31855"/>
          <a:stretch/>
        </p:blipFill>
        <p:spPr>
          <a:xfrm>
            <a:off x="5334000" y="4648200"/>
            <a:ext cx="1143000" cy="1263119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628900" y="390073"/>
            <a:ext cx="6553200" cy="6400800"/>
          </a:xfrm>
          <a:prstGeom prst="donut">
            <a:avLst>
              <a:gd name="adj" fmla="val 21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51378"/>
            <a:ext cx="297180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Доктор је рекао Марку да мора да уноси витамине.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који начин се Марко још може излечити? (да једе воће и поврће)</a:t>
            </a:r>
            <a:endParaRPr lang="sr-Latn-R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 је важно да уради Марко пре него што узме да једе воће? (да опере)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272" y="3186543"/>
            <a:ext cx="22860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 деце тражите да са слике 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разноврсног воћа и </a:t>
            </a: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поврћа 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издвоје само </a:t>
            </a: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ВОЋЕ ЦРВЕНЕ, 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чиме деца врше класификацију на основу више својства. 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7275" r="34222" b="14588"/>
          <a:stretch/>
        </p:blipFill>
        <p:spPr>
          <a:xfrm>
            <a:off x="4570080" y="279782"/>
            <a:ext cx="2287920" cy="6349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50000" r="57128" b="16028"/>
          <a:stretch/>
        </p:blipFill>
        <p:spPr>
          <a:xfrm>
            <a:off x="1981200" y="3223307"/>
            <a:ext cx="2079523" cy="2505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7" t="29435" r="35847" b="31855"/>
          <a:stretch/>
        </p:blipFill>
        <p:spPr>
          <a:xfrm>
            <a:off x="2449461" y="838200"/>
            <a:ext cx="1654886" cy="18288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1752600" y="0"/>
            <a:ext cx="6019800" cy="6629400"/>
          </a:xfrm>
          <a:prstGeom prst="donut">
            <a:avLst>
              <a:gd name="adj" fmla="val 369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8980" y="245126"/>
            <a:ext cx="177158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Именујте воће које сте издвојили. И говорите да је то сада скуп црвеног воћа. Са децом можете формирати рскупове од коцкица исте боје, облика...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500" y="2930601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следећем слајду деца треба да изаберу скуп од два елемената. Објаснити детету да скуп од два елемента представља пар.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22" y="4800600"/>
            <a:ext cx="2566035" cy="1928966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23" y="2667000"/>
            <a:ext cx="2575867" cy="1828800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"/>
          <a:stretch/>
        </p:blipFill>
        <p:spPr>
          <a:xfrm>
            <a:off x="6328393" y="2667001"/>
            <a:ext cx="2539381" cy="1828800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9" y="157317"/>
            <a:ext cx="2703871" cy="2163097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4" y="182602"/>
            <a:ext cx="2438400" cy="2137811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602"/>
            <a:ext cx="2619375" cy="2137811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" y="2209800"/>
            <a:ext cx="1828800" cy="2743200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6328393" y="4800600"/>
            <a:ext cx="2539381" cy="1928966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11" y="1238865"/>
            <a:ext cx="1543050" cy="1371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83" y="1172497"/>
            <a:ext cx="15478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08" y="3429000"/>
            <a:ext cx="1543050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5486400"/>
            <a:ext cx="1543050" cy="1371600"/>
          </a:xfrm>
          <a:prstGeom prst="rect">
            <a:avLst/>
          </a:prstGeom>
        </p:spPr>
      </p:pic>
      <p:sp>
        <p:nvSpPr>
          <p:cNvPr id="15" name="Multiply 14"/>
          <p:cNvSpPr/>
          <p:nvPr/>
        </p:nvSpPr>
        <p:spPr>
          <a:xfrm>
            <a:off x="3733801" y="457200"/>
            <a:ext cx="1799332" cy="1863214"/>
          </a:xfrm>
          <a:prstGeom prst="mathMultiply">
            <a:avLst>
              <a:gd name="adj1" fmla="val 16262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3758273" y="4806746"/>
            <a:ext cx="1799332" cy="1863214"/>
          </a:xfrm>
          <a:prstGeom prst="mathMultiply">
            <a:avLst>
              <a:gd name="adj1" fmla="val 16262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6934200" y="2725995"/>
            <a:ext cx="1799332" cy="1863214"/>
          </a:xfrm>
          <a:prstGeom prst="mathMultiply">
            <a:avLst>
              <a:gd name="adj1" fmla="val 16262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700534" y="2725995"/>
            <a:ext cx="1799332" cy="1863214"/>
          </a:xfrm>
          <a:prstGeom prst="mathMultiply">
            <a:avLst>
              <a:gd name="adj1" fmla="val 16262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7605" r="6774" b="19436"/>
          <a:stretch/>
        </p:blipFill>
        <p:spPr>
          <a:xfrm>
            <a:off x="261783" y="4800600"/>
            <a:ext cx="2716161" cy="1893326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Multiply 23"/>
          <p:cNvSpPr/>
          <p:nvPr/>
        </p:nvSpPr>
        <p:spPr>
          <a:xfrm>
            <a:off x="700534" y="4994786"/>
            <a:ext cx="1799332" cy="1863214"/>
          </a:xfrm>
          <a:prstGeom prst="mathMultiply">
            <a:avLst>
              <a:gd name="adj1" fmla="val 16262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3" y="3429000"/>
            <a:ext cx="4090828" cy="290438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5" y="207183"/>
            <a:ext cx="4088370" cy="268841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7183"/>
            <a:ext cx="3886200" cy="268841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724400" y="3429000"/>
            <a:ext cx="4009412" cy="290438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Donut 7"/>
          <p:cNvSpPr/>
          <p:nvPr/>
        </p:nvSpPr>
        <p:spPr>
          <a:xfrm>
            <a:off x="432803" y="412955"/>
            <a:ext cx="3377197" cy="2667000"/>
          </a:xfrm>
          <a:prstGeom prst="donut">
            <a:avLst>
              <a:gd name="adj" fmla="val 3002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62001" y="3577893"/>
            <a:ext cx="3761630" cy="2667000"/>
          </a:xfrm>
          <a:prstGeom prst="donut">
            <a:avLst>
              <a:gd name="adj" fmla="val 3002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4876800" y="3547692"/>
            <a:ext cx="3733800" cy="2667000"/>
          </a:xfrm>
          <a:prstGeom prst="donut">
            <a:avLst>
              <a:gd name="adj" fmla="val 3002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5281306" y="154858"/>
            <a:ext cx="3100694" cy="2667000"/>
          </a:xfrm>
          <a:prstGeom prst="donut">
            <a:avLst>
              <a:gd name="adj" fmla="val 276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8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49113"/>
          <a:stretch/>
        </p:blipFill>
        <p:spPr>
          <a:xfrm>
            <a:off x="304800" y="152400"/>
            <a:ext cx="1723600" cy="23275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49113"/>
          <a:stretch/>
        </p:blipFill>
        <p:spPr>
          <a:xfrm>
            <a:off x="6997353" y="2006969"/>
            <a:ext cx="1981199" cy="2675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3" r="50000"/>
          <a:stretch/>
        </p:blipFill>
        <p:spPr>
          <a:xfrm>
            <a:off x="49161" y="2288182"/>
            <a:ext cx="2056872" cy="220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1526"/>
          <a:stretch/>
        </p:blipFill>
        <p:spPr>
          <a:xfrm>
            <a:off x="6982306" y="-34413"/>
            <a:ext cx="1996246" cy="230538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" y="4458099"/>
            <a:ext cx="1960295" cy="2354429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944" y="4524524"/>
            <a:ext cx="1849683" cy="2221578"/>
          </a:xfrm>
          <a:prstGeom prst="rect">
            <a:avLst/>
          </a:prstGeom>
        </p:spPr>
      </p:pic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992250" y="5410200"/>
            <a:ext cx="5080694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rId6" action="ppaction://hlinksldjump"/>
          </p:cNvPr>
          <p:cNvSpPr/>
          <p:nvPr/>
        </p:nvSpPr>
        <p:spPr>
          <a:xfrm rot="1052913">
            <a:off x="1879489" y="2176883"/>
            <a:ext cx="5080694" cy="457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rId7" action="ppaction://hlinksldjump"/>
          </p:cNvPr>
          <p:cNvSpPr/>
          <p:nvPr/>
        </p:nvSpPr>
        <p:spPr>
          <a:xfrm rot="20432724">
            <a:off x="1935734" y="2466974"/>
            <a:ext cx="5335669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>
            <a:hlinkClick r:id="rId8" action="ppaction://hlinksldjump"/>
          </p:cNvPr>
          <p:cNvSpPr/>
          <p:nvPr/>
        </p:nvSpPr>
        <p:spPr>
          <a:xfrm>
            <a:off x="3650416" y="3389394"/>
            <a:ext cx="1906303" cy="17378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59018" y="432871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Постављамо питање, шта је на нашем телу у пару? (деца спајају)</a:t>
            </a:r>
            <a:endParaRPr lang="sr-Latn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0" y="4857135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68" y="3389668"/>
            <a:ext cx="1981200" cy="1978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" y="573847"/>
            <a:ext cx="1995488" cy="1494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68" y="304800"/>
            <a:ext cx="2590800" cy="1763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5" y="3255385"/>
            <a:ext cx="1838877" cy="18388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07" y="5556162"/>
            <a:ext cx="2012434" cy="1143000"/>
          </a:xfrm>
          <a:prstGeom prst="rect">
            <a:avLst/>
          </a:prstGeom>
        </p:spPr>
      </p:pic>
      <p:sp>
        <p:nvSpPr>
          <p:cNvPr id="16" name="Right Arrow 15">
            <a:hlinkClick r:id="" action="ppaction://noaction"/>
          </p:cNvPr>
          <p:cNvSpPr/>
          <p:nvPr/>
        </p:nvSpPr>
        <p:spPr>
          <a:xfrm rot="20478368">
            <a:off x="1953952" y="5127623"/>
            <a:ext cx="4843320" cy="37590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hlinkClick r:id="rId8" action="ppaction://hlinksldjump"/>
          </p:cNvPr>
          <p:cNvSpPr/>
          <p:nvPr/>
        </p:nvSpPr>
        <p:spPr>
          <a:xfrm rot="1521556">
            <a:off x="1759375" y="4906308"/>
            <a:ext cx="5079461" cy="375908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2118230" y="1321192"/>
            <a:ext cx="4632650" cy="37590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>
            <a:hlinkClick r:id="rId10" action="ppaction://hlinksldjump"/>
          </p:cNvPr>
          <p:cNvSpPr/>
          <p:nvPr/>
        </p:nvSpPr>
        <p:spPr>
          <a:xfrm>
            <a:off x="3345953" y="2386459"/>
            <a:ext cx="1906303" cy="17378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48555" y="170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деца имају задатак да пронађу одговарајуће парове, према употреби (четкица за зубе и зуб; чешаљ за косу и коса, сапун и руке)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2550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950200" cy="63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781"/>
            <a:ext cx="6248400" cy="6248400"/>
          </a:xfrm>
        </p:spPr>
      </p:pic>
      <p:sp>
        <p:nvSpPr>
          <p:cNvPr id="2" name="Rectangle 1"/>
          <p:cNvSpPr/>
          <p:nvPr/>
        </p:nvSpPr>
        <p:spPr>
          <a:xfrm>
            <a:off x="-9099" y="971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 би Марко био здрав, мора редовно да пере руке, као и пре и после јела.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940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7158"/>
            <a:ext cx="4648200" cy="6650842"/>
          </a:xfrm>
        </p:spPr>
      </p:pic>
      <p:sp>
        <p:nvSpPr>
          <p:cNvPr id="3" name="Rectangle 2"/>
          <p:cNvSpPr/>
          <p:nvPr/>
        </p:nvSpPr>
        <p:spPr>
          <a:xfrm>
            <a:off x="0" y="3570110"/>
            <a:ext cx="335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Такође, Марко мора редовно да пере своје зубе, ујутру и увече како би они остали здрави и сјајни. Мора редовно да се купа и једе здраву храну како би био здрав.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880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086600" cy="6090963"/>
          </a:xfrm>
        </p:spPr>
      </p:pic>
      <p:sp>
        <p:nvSpPr>
          <p:cNvPr id="2" name="Rectangle 1"/>
          <p:cNvSpPr/>
          <p:nvPr/>
        </p:nvSpPr>
        <p:spPr>
          <a:xfrm>
            <a:off x="1828800" y="1340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C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да не заборавимо Марко мора и да вежба да би био здрав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0463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7536"/>
            <a:ext cx="8229600" cy="2891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609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CS" dirty="0" smtClean="0">
                <a:latin typeface="Times New Roman" panose="02020603050405020304" pitchFamily="18" charset="0"/>
              </a:rPr>
              <a:t>Марку је сада много боље. Хвала жто си му помогао. </a:t>
            </a:r>
            <a:r>
              <a:rPr lang="sr-Cyrl-CS" smtClean="0">
                <a:latin typeface="Times New Roman" panose="02020603050405020304" pitchFamily="18" charset="0"/>
              </a:rPr>
              <a:t>И не буди као Марко, чувај своје здравље!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9956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" y="127000"/>
            <a:ext cx="5048249" cy="6731000"/>
          </a:xfrm>
        </p:spPr>
      </p:pic>
      <p:sp>
        <p:nvSpPr>
          <p:cNvPr id="6" name="Freeform 5"/>
          <p:cNvSpPr/>
          <p:nvPr/>
        </p:nvSpPr>
        <p:spPr>
          <a:xfrm>
            <a:off x="838200" y="304800"/>
            <a:ext cx="3200400" cy="2020529"/>
          </a:xfrm>
          <a:custGeom>
            <a:avLst/>
            <a:gdLst>
              <a:gd name="connsiteX0" fmla="*/ 368710 w 3200400"/>
              <a:gd name="connsiteY0" fmla="*/ 840658 h 2020529"/>
              <a:gd name="connsiteX1" fmla="*/ 427704 w 3200400"/>
              <a:gd name="connsiteY1" fmla="*/ 752168 h 2020529"/>
              <a:gd name="connsiteX2" fmla="*/ 545691 w 3200400"/>
              <a:gd name="connsiteY2" fmla="*/ 648929 h 2020529"/>
              <a:gd name="connsiteX3" fmla="*/ 589936 w 3200400"/>
              <a:gd name="connsiteY3" fmla="*/ 604684 h 2020529"/>
              <a:gd name="connsiteX4" fmla="*/ 648929 w 3200400"/>
              <a:gd name="connsiteY4" fmla="*/ 575187 h 2020529"/>
              <a:gd name="connsiteX5" fmla="*/ 722671 w 3200400"/>
              <a:gd name="connsiteY5" fmla="*/ 530942 h 2020529"/>
              <a:gd name="connsiteX6" fmla="*/ 766916 w 3200400"/>
              <a:gd name="connsiteY6" fmla="*/ 501445 h 2020529"/>
              <a:gd name="connsiteX7" fmla="*/ 811162 w 3200400"/>
              <a:gd name="connsiteY7" fmla="*/ 486697 h 2020529"/>
              <a:gd name="connsiteX8" fmla="*/ 914400 w 3200400"/>
              <a:gd name="connsiteY8" fmla="*/ 427703 h 2020529"/>
              <a:gd name="connsiteX9" fmla="*/ 988142 w 3200400"/>
              <a:gd name="connsiteY9" fmla="*/ 339213 h 2020529"/>
              <a:gd name="connsiteX10" fmla="*/ 1076633 w 3200400"/>
              <a:gd name="connsiteY10" fmla="*/ 221226 h 2020529"/>
              <a:gd name="connsiteX11" fmla="*/ 1120878 w 3200400"/>
              <a:gd name="connsiteY11" fmla="*/ 132736 h 2020529"/>
              <a:gd name="connsiteX12" fmla="*/ 1209368 w 3200400"/>
              <a:gd name="connsiteY12" fmla="*/ 103239 h 2020529"/>
              <a:gd name="connsiteX13" fmla="*/ 1312607 w 3200400"/>
              <a:gd name="connsiteY13" fmla="*/ 73742 h 2020529"/>
              <a:gd name="connsiteX14" fmla="*/ 1415846 w 3200400"/>
              <a:gd name="connsiteY14" fmla="*/ 58994 h 2020529"/>
              <a:gd name="connsiteX15" fmla="*/ 1548581 w 3200400"/>
              <a:gd name="connsiteY15" fmla="*/ 29497 h 2020529"/>
              <a:gd name="connsiteX16" fmla="*/ 1725562 w 3200400"/>
              <a:gd name="connsiteY16" fmla="*/ 0 h 2020529"/>
              <a:gd name="connsiteX17" fmla="*/ 2212258 w 3200400"/>
              <a:gd name="connsiteY17" fmla="*/ 14749 h 2020529"/>
              <a:gd name="connsiteX18" fmla="*/ 2256504 w 3200400"/>
              <a:gd name="connsiteY18" fmla="*/ 29497 h 2020529"/>
              <a:gd name="connsiteX19" fmla="*/ 2403987 w 3200400"/>
              <a:gd name="connsiteY19" fmla="*/ 191729 h 2020529"/>
              <a:gd name="connsiteX20" fmla="*/ 2448233 w 3200400"/>
              <a:gd name="connsiteY20" fmla="*/ 221226 h 2020529"/>
              <a:gd name="connsiteX21" fmla="*/ 2536723 w 3200400"/>
              <a:gd name="connsiteY21" fmla="*/ 309716 h 2020529"/>
              <a:gd name="connsiteX22" fmla="*/ 2610465 w 3200400"/>
              <a:gd name="connsiteY22" fmla="*/ 398207 h 2020529"/>
              <a:gd name="connsiteX23" fmla="*/ 2698955 w 3200400"/>
              <a:gd name="connsiteY23" fmla="*/ 442452 h 2020529"/>
              <a:gd name="connsiteX24" fmla="*/ 2787446 w 3200400"/>
              <a:gd name="connsiteY24" fmla="*/ 486697 h 2020529"/>
              <a:gd name="connsiteX25" fmla="*/ 2831691 w 3200400"/>
              <a:gd name="connsiteY25" fmla="*/ 516194 h 2020529"/>
              <a:gd name="connsiteX26" fmla="*/ 2905433 w 3200400"/>
              <a:gd name="connsiteY26" fmla="*/ 530942 h 2020529"/>
              <a:gd name="connsiteX27" fmla="*/ 2949678 w 3200400"/>
              <a:gd name="connsiteY27" fmla="*/ 545690 h 2020529"/>
              <a:gd name="connsiteX28" fmla="*/ 2993923 w 3200400"/>
              <a:gd name="connsiteY28" fmla="*/ 575187 h 2020529"/>
              <a:gd name="connsiteX29" fmla="*/ 3082413 w 3200400"/>
              <a:gd name="connsiteY29" fmla="*/ 752168 h 2020529"/>
              <a:gd name="connsiteX30" fmla="*/ 3111910 w 3200400"/>
              <a:gd name="connsiteY30" fmla="*/ 811161 h 2020529"/>
              <a:gd name="connsiteX31" fmla="*/ 3141407 w 3200400"/>
              <a:gd name="connsiteY31" fmla="*/ 929149 h 2020529"/>
              <a:gd name="connsiteX32" fmla="*/ 3156155 w 3200400"/>
              <a:gd name="connsiteY32" fmla="*/ 973394 h 2020529"/>
              <a:gd name="connsiteX33" fmla="*/ 3170904 w 3200400"/>
              <a:gd name="connsiteY33" fmla="*/ 1032387 h 2020529"/>
              <a:gd name="connsiteX34" fmla="*/ 3200400 w 3200400"/>
              <a:gd name="connsiteY34" fmla="*/ 1209368 h 2020529"/>
              <a:gd name="connsiteX35" fmla="*/ 3185652 w 3200400"/>
              <a:gd name="connsiteY35" fmla="*/ 1430594 h 2020529"/>
              <a:gd name="connsiteX36" fmla="*/ 3170904 w 3200400"/>
              <a:gd name="connsiteY36" fmla="*/ 1489587 h 2020529"/>
              <a:gd name="connsiteX37" fmla="*/ 3126658 w 3200400"/>
              <a:gd name="connsiteY37" fmla="*/ 1533832 h 2020529"/>
              <a:gd name="connsiteX38" fmla="*/ 3097162 w 3200400"/>
              <a:gd name="connsiteY38" fmla="*/ 1578078 h 2020529"/>
              <a:gd name="connsiteX39" fmla="*/ 3008671 w 3200400"/>
              <a:gd name="connsiteY39" fmla="*/ 1637071 h 2020529"/>
              <a:gd name="connsiteX40" fmla="*/ 2905433 w 3200400"/>
              <a:gd name="connsiteY40" fmla="*/ 1799303 h 2020529"/>
              <a:gd name="connsiteX41" fmla="*/ 2846439 w 3200400"/>
              <a:gd name="connsiteY41" fmla="*/ 1887794 h 2020529"/>
              <a:gd name="connsiteX42" fmla="*/ 2728452 w 3200400"/>
              <a:gd name="connsiteY42" fmla="*/ 1946787 h 2020529"/>
              <a:gd name="connsiteX43" fmla="*/ 2610465 w 3200400"/>
              <a:gd name="connsiteY43" fmla="*/ 2020529 h 2020529"/>
              <a:gd name="connsiteX44" fmla="*/ 2403987 w 3200400"/>
              <a:gd name="connsiteY44" fmla="*/ 1946787 h 2020529"/>
              <a:gd name="connsiteX45" fmla="*/ 2315497 w 3200400"/>
              <a:gd name="connsiteY45" fmla="*/ 1917290 h 2020529"/>
              <a:gd name="connsiteX46" fmla="*/ 2271252 w 3200400"/>
              <a:gd name="connsiteY46" fmla="*/ 1828800 h 2020529"/>
              <a:gd name="connsiteX47" fmla="*/ 2227007 w 3200400"/>
              <a:gd name="connsiteY47" fmla="*/ 1696065 h 2020529"/>
              <a:gd name="connsiteX48" fmla="*/ 2197510 w 3200400"/>
              <a:gd name="connsiteY48" fmla="*/ 1607574 h 2020529"/>
              <a:gd name="connsiteX49" fmla="*/ 2182762 w 3200400"/>
              <a:gd name="connsiteY49" fmla="*/ 1563329 h 2020529"/>
              <a:gd name="connsiteX50" fmla="*/ 2138516 w 3200400"/>
              <a:gd name="connsiteY50" fmla="*/ 1371600 h 2020529"/>
              <a:gd name="connsiteX51" fmla="*/ 2094271 w 3200400"/>
              <a:gd name="connsiteY51" fmla="*/ 1415845 h 2020529"/>
              <a:gd name="connsiteX52" fmla="*/ 2035278 w 3200400"/>
              <a:gd name="connsiteY52" fmla="*/ 1504336 h 2020529"/>
              <a:gd name="connsiteX53" fmla="*/ 1932039 w 3200400"/>
              <a:gd name="connsiteY53" fmla="*/ 1548581 h 2020529"/>
              <a:gd name="connsiteX54" fmla="*/ 1828800 w 3200400"/>
              <a:gd name="connsiteY54" fmla="*/ 1533832 h 2020529"/>
              <a:gd name="connsiteX55" fmla="*/ 1755058 w 3200400"/>
              <a:gd name="connsiteY55" fmla="*/ 1401097 h 2020529"/>
              <a:gd name="connsiteX56" fmla="*/ 1725562 w 3200400"/>
              <a:gd name="connsiteY56" fmla="*/ 1356852 h 2020529"/>
              <a:gd name="connsiteX57" fmla="*/ 1651820 w 3200400"/>
              <a:gd name="connsiteY57" fmla="*/ 1445342 h 2020529"/>
              <a:gd name="connsiteX58" fmla="*/ 1578078 w 3200400"/>
              <a:gd name="connsiteY58" fmla="*/ 1578078 h 2020529"/>
              <a:gd name="connsiteX59" fmla="*/ 1519084 w 3200400"/>
              <a:gd name="connsiteY59" fmla="*/ 1592826 h 2020529"/>
              <a:gd name="connsiteX60" fmla="*/ 1474839 w 3200400"/>
              <a:gd name="connsiteY60" fmla="*/ 1607574 h 2020529"/>
              <a:gd name="connsiteX61" fmla="*/ 1386349 w 3200400"/>
              <a:gd name="connsiteY61" fmla="*/ 1504336 h 2020529"/>
              <a:gd name="connsiteX62" fmla="*/ 1342104 w 3200400"/>
              <a:gd name="connsiteY62" fmla="*/ 1474839 h 2020529"/>
              <a:gd name="connsiteX63" fmla="*/ 1283110 w 3200400"/>
              <a:gd name="connsiteY63" fmla="*/ 1342103 h 2020529"/>
              <a:gd name="connsiteX64" fmla="*/ 1238865 w 3200400"/>
              <a:gd name="connsiteY64" fmla="*/ 1371600 h 2020529"/>
              <a:gd name="connsiteX65" fmla="*/ 1179871 w 3200400"/>
              <a:gd name="connsiteY65" fmla="*/ 1460090 h 2020529"/>
              <a:gd name="connsiteX66" fmla="*/ 1150375 w 3200400"/>
              <a:gd name="connsiteY66" fmla="*/ 1504336 h 2020529"/>
              <a:gd name="connsiteX67" fmla="*/ 1106129 w 3200400"/>
              <a:gd name="connsiteY67" fmla="*/ 1519084 h 2020529"/>
              <a:gd name="connsiteX68" fmla="*/ 1002891 w 3200400"/>
              <a:gd name="connsiteY68" fmla="*/ 1578078 h 2020529"/>
              <a:gd name="connsiteX69" fmla="*/ 899652 w 3200400"/>
              <a:gd name="connsiteY69" fmla="*/ 1607574 h 2020529"/>
              <a:gd name="connsiteX70" fmla="*/ 722671 w 3200400"/>
              <a:gd name="connsiteY70" fmla="*/ 1504336 h 2020529"/>
              <a:gd name="connsiteX71" fmla="*/ 663678 w 3200400"/>
              <a:gd name="connsiteY71" fmla="*/ 1386349 h 2020529"/>
              <a:gd name="connsiteX72" fmla="*/ 619433 w 3200400"/>
              <a:gd name="connsiteY72" fmla="*/ 1401097 h 2020529"/>
              <a:gd name="connsiteX73" fmla="*/ 560439 w 3200400"/>
              <a:gd name="connsiteY73" fmla="*/ 1489587 h 2020529"/>
              <a:gd name="connsiteX74" fmla="*/ 398207 w 3200400"/>
              <a:gd name="connsiteY74" fmla="*/ 1563329 h 2020529"/>
              <a:gd name="connsiteX75" fmla="*/ 353962 w 3200400"/>
              <a:gd name="connsiteY75" fmla="*/ 1592826 h 2020529"/>
              <a:gd name="connsiteX76" fmla="*/ 280220 w 3200400"/>
              <a:gd name="connsiteY76" fmla="*/ 1622323 h 2020529"/>
              <a:gd name="connsiteX77" fmla="*/ 235975 w 3200400"/>
              <a:gd name="connsiteY77" fmla="*/ 1607574 h 2020529"/>
              <a:gd name="connsiteX78" fmla="*/ 221226 w 3200400"/>
              <a:gd name="connsiteY78" fmla="*/ 1548581 h 2020529"/>
              <a:gd name="connsiteX79" fmla="*/ 206478 w 3200400"/>
              <a:gd name="connsiteY79" fmla="*/ 1504336 h 2020529"/>
              <a:gd name="connsiteX80" fmla="*/ 221226 w 3200400"/>
              <a:gd name="connsiteY80" fmla="*/ 1401097 h 2020529"/>
              <a:gd name="connsiteX81" fmla="*/ 294968 w 3200400"/>
              <a:gd name="connsiteY81" fmla="*/ 1312607 h 2020529"/>
              <a:gd name="connsiteX82" fmla="*/ 339213 w 3200400"/>
              <a:gd name="connsiteY82" fmla="*/ 1297858 h 2020529"/>
              <a:gd name="connsiteX83" fmla="*/ 383458 w 3200400"/>
              <a:gd name="connsiteY83" fmla="*/ 1253613 h 2020529"/>
              <a:gd name="connsiteX84" fmla="*/ 427704 w 3200400"/>
              <a:gd name="connsiteY84" fmla="*/ 1238865 h 2020529"/>
              <a:gd name="connsiteX85" fmla="*/ 442452 w 3200400"/>
              <a:gd name="connsiteY85" fmla="*/ 1194619 h 2020529"/>
              <a:gd name="connsiteX86" fmla="*/ 383458 w 3200400"/>
              <a:gd name="connsiteY86" fmla="*/ 1179871 h 2020529"/>
              <a:gd name="connsiteX87" fmla="*/ 339213 w 3200400"/>
              <a:gd name="connsiteY87" fmla="*/ 1194619 h 2020529"/>
              <a:gd name="connsiteX88" fmla="*/ 280220 w 3200400"/>
              <a:gd name="connsiteY88" fmla="*/ 1209368 h 2020529"/>
              <a:gd name="connsiteX89" fmla="*/ 221226 w 3200400"/>
              <a:gd name="connsiteY89" fmla="*/ 1253613 h 2020529"/>
              <a:gd name="connsiteX90" fmla="*/ 176981 w 3200400"/>
              <a:gd name="connsiteY90" fmla="*/ 1283110 h 2020529"/>
              <a:gd name="connsiteX91" fmla="*/ 132736 w 3200400"/>
              <a:gd name="connsiteY91" fmla="*/ 1327355 h 2020529"/>
              <a:gd name="connsiteX92" fmla="*/ 44246 w 3200400"/>
              <a:gd name="connsiteY92" fmla="*/ 1386349 h 2020529"/>
              <a:gd name="connsiteX93" fmla="*/ 14749 w 3200400"/>
              <a:gd name="connsiteY93" fmla="*/ 1283110 h 2020529"/>
              <a:gd name="connsiteX94" fmla="*/ 0 w 3200400"/>
              <a:gd name="connsiteY94" fmla="*/ 1165123 h 2020529"/>
              <a:gd name="connsiteX95" fmla="*/ 14749 w 3200400"/>
              <a:gd name="connsiteY95" fmla="*/ 1091381 h 2020529"/>
              <a:gd name="connsiteX96" fmla="*/ 44246 w 3200400"/>
              <a:gd name="connsiteY96" fmla="*/ 1047136 h 2020529"/>
              <a:gd name="connsiteX97" fmla="*/ 132736 w 3200400"/>
              <a:gd name="connsiteY97" fmla="*/ 973394 h 2020529"/>
              <a:gd name="connsiteX98" fmla="*/ 162233 w 3200400"/>
              <a:gd name="connsiteY98" fmla="*/ 929149 h 2020529"/>
              <a:gd name="connsiteX99" fmla="*/ 265471 w 3200400"/>
              <a:gd name="connsiteY99" fmla="*/ 870155 h 2020529"/>
              <a:gd name="connsiteX100" fmla="*/ 353962 w 3200400"/>
              <a:gd name="connsiteY100" fmla="*/ 825910 h 2020529"/>
              <a:gd name="connsiteX101" fmla="*/ 427704 w 3200400"/>
              <a:gd name="connsiteY101" fmla="*/ 752168 h 2020529"/>
              <a:gd name="connsiteX102" fmla="*/ 457200 w 3200400"/>
              <a:gd name="connsiteY102" fmla="*/ 648929 h 2020529"/>
              <a:gd name="connsiteX103" fmla="*/ 471949 w 3200400"/>
              <a:gd name="connsiteY103" fmla="*/ 604684 h 2020529"/>
              <a:gd name="connsiteX104" fmla="*/ 516194 w 3200400"/>
              <a:gd name="connsiteY104" fmla="*/ 560439 h 2020529"/>
              <a:gd name="connsiteX105" fmla="*/ 560439 w 3200400"/>
              <a:gd name="connsiteY105" fmla="*/ 471949 h 2020529"/>
              <a:gd name="connsiteX106" fmla="*/ 604684 w 3200400"/>
              <a:gd name="connsiteY106" fmla="*/ 427703 h 2020529"/>
              <a:gd name="connsiteX107" fmla="*/ 678426 w 3200400"/>
              <a:gd name="connsiteY107" fmla="*/ 368710 h 2020529"/>
              <a:gd name="connsiteX108" fmla="*/ 855407 w 3200400"/>
              <a:gd name="connsiteY108" fmla="*/ 250723 h 2020529"/>
              <a:gd name="connsiteX109" fmla="*/ 899652 w 3200400"/>
              <a:gd name="connsiteY109" fmla="*/ 221226 h 2020529"/>
              <a:gd name="connsiteX110" fmla="*/ 943897 w 3200400"/>
              <a:gd name="connsiteY110" fmla="*/ 191729 h 2020529"/>
              <a:gd name="connsiteX111" fmla="*/ 1076633 w 3200400"/>
              <a:gd name="connsiteY111" fmla="*/ 147484 h 2020529"/>
              <a:gd name="connsiteX112" fmla="*/ 1120878 w 3200400"/>
              <a:gd name="connsiteY112" fmla="*/ 132736 h 202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00400" h="2020529">
                <a:moveTo>
                  <a:pt x="368710" y="840658"/>
                </a:moveTo>
                <a:cubicBezTo>
                  <a:pt x="388375" y="811161"/>
                  <a:pt x="405558" y="779850"/>
                  <a:pt x="427704" y="752168"/>
                </a:cubicBezTo>
                <a:cubicBezTo>
                  <a:pt x="480548" y="686113"/>
                  <a:pt x="485247" y="700738"/>
                  <a:pt x="545691" y="648929"/>
                </a:cubicBezTo>
                <a:cubicBezTo>
                  <a:pt x="561527" y="635355"/>
                  <a:pt x="572964" y="616807"/>
                  <a:pt x="589936" y="604684"/>
                </a:cubicBezTo>
                <a:cubicBezTo>
                  <a:pt x="607826" y="591905"/>
                  <a:pt x="629710" y="585864"/>
                  <a:pt x="648929" y="575187"/>
                </a:cubicBezTo>
                <a:cubicBezTo>
                  <a:pt x="673987" y="561266"/>
                  <a:pt x="698363" y="546135"/>
                  <a:pt x="722671" y="530942"/>
                </a:cubicBezTo>
                <a:cubicBezTo>
                  <a:pt x="737702" y="521548"/>
                  <a:pt x="751062" y="509372"/>
                  <a:pt x="766916" y="501445"/>
                </a:cubicBezTo>
                <a:cubicBezTo>
                  <a:pt x="780821" y="494493"/>
                  <a:pt x="796873" y="492821"/>
                  <a:pt x="811162" y="486697"/>
                </a:cubicBezTo>
                <a:cubicBezTo>
                  <a:pt x="863552" y="464244"/>
                  <a:pt x="869967" y="457325"/>
                  <a:pt x="914400" y="427703"/>
                </a:cubicBezTo>
                <a:cubicBezTo>
                  <a:pt x="994069" y="308201"/>
                  <a:pt x="885940" y="464126"/>
                  <a:pt x="988142" y="339213"/>
                </a:cubicBezTo>
                <a:cubicBezTo>
                  <a:pt x="1019273" y="301164"/>
                  <a:pt x="1076633" y="221226"/>
                  <a:pt x="1076633" y="221226"/>
                </a:cubicBezTo>
                <a:cubicBezTo>
                  <a:pt x="1084669" y="197117"/>
                  <a:pt x="1096801" y="147784"/>
                  <a:pt x="1120878" y="132736"/>
                </a:cubicBezTo>
                <a:cubicBezTo>
                  <a:pt x="1147244" y="116257"/>
                  <a:pt x="1179871" y="113071"/>
                  <a:pt x="1209368" y="103239"/>
                </a:cubicBezTo>
                <a:cubicBezTo>
                  <a:pt x="1247283" y="90600"/>
                  <a:pt x="1271857" y="81151"/>
                  <a:pt x="1312607" y="73742"/>
                </a:cubicBezTo>
                <a:cubicBezTo>
                  <a:pt x="1346809" y="67524"/>
                  <a:pt x="1381557" y="64709"/>
                  <a:pt x="1415846" y="58994"/>
                </a:cubicBezTo>
                <a:cubicBezTo>
                  <a:pt x="1504789" y="44170"/>
                  <a:pt x="1469048" y="47171"/>
                  <a:pt x="1548581" y="29497"/>
                </a:cubicBezTo>
                <a:cubicBezTo>
                  <a:pt x="1626215" y="12245"/>
                  <a:pt x="1639381" y="12312"/>
                  <a:pt x="1725562" y="0"/>
                </a:cubicBezTo>
                <a:cubicBezTo>
                  <a:pt x="1887794" y="4916"/>
                  <a:pt x="2050201" y="5746"/>
                  <a:pt x="2212258" y="14749"/>
                </a:cubicBezTo>
                <a:cubicBezTo>
                  <a:pt x="2227780" y="15611"/>
                  <a:pt x="2244364" y="19785"/>
                  <a:pt x="2256504" y="29497"/>
                </a:cubicBezTo>
                <a:cubicBezTo>
                  <a:pt x="2498865" y="223385"/>
                  <a:pt x="2269053" y="56797"/>
                  <a:pt x="2403987" y="191729"/>
                </a:cubicBezTo>
                <a:cubicBezTo>
                  <a:pt x="2416521" y="204263"/>
                  <a:pt x="2434985" y="209450"/>
                  <a:pt x="2448233" y="221226"/>
                </a:cubicBezTo>
                <a:cubicBezTo>
                  <a:pt x="2479411" y="248940"/>
                  <a:pt x="2513584" y="275007"/>
                  <a:pt x="2536723" y="309716"/>
                </a:cubicBezTo>
                <a:cubicBezTo>
                  <a:pt x="2565725" y="353219"/>
                  <a:pt x="2567883" y="362722"/>
                  <a:pt x="2610465" y="398207"/>
                </a:cubicBezTo>
                <a:cubicBezTo>
                  <a:pt x="2673861" y="451037"/>
                  <a:pt x="2632443" y="409195"/>
                  <a:pt x="2698955" y="442452"/>
                </a:cubicBezTo>
                <a:cubicBezTo>
                  <a:pt x="2813305" y="499628"/>
                  <a:pt x="2676242" y="449631"/>
                  <a:pt x="2787446" y="486697"/>
                </a:cubicBezTo>
                <a:cubicBezTo>
                  <a:pt x="2802194" y="496529"/>
                  <a:pt x="2815094" y="509970"/>
                  <a:pt x="2831691" y="516194"/>
                </a:cubicBezTo>
                <a:cubicBezTo>
                  <a:pt x="2855162" y="524996"/>
                  <a:pt x="2881114" y="524862"/>
                  <a:pt x="2905433" y="530942"/>
                </a:cubicBezTo>
                <a:cubicBezTo>
                  <a:pt x="2920515" y="534712"/>
                  <a:pt x="2934930" y="540774"/>
                  <a:pt x="2949678" y="545690"/>
                </a:cubicBezTo>
                <a:cubicBezTo>
                  <a:pt x="2964426" y="555522"/>
                  <a:pt x="2982251" y="561847"/>
                  <a:pt x="2993923" y="575187"/>
                </a:cubicBezTo>
                <a:cubicBezTo>
                  <a:pt x="3092546" y="687901"/>
                  <a:pt x="3022074" y="631491"/>
                  <a:pt x="3082413" y="752168"/>
                </a:cubicBezTo>
                <a:cubicBezTo>
                  <a:pt x="3092245" y="771832"/>
                  <a:pt x="3103250" y="790953"/>
                  <a:pt x="3111910" y="811161"/>
                </a:cubicBezTo>
                <a:cubicBezTo>
                  <a:pt x="3132135" y="858352"/>
                  <a:pt x="3127559" y="873759"/>
                  <a:pt x="3141407" y="929149"/>
                </a:cubicBezTo>
                <a:cubicBezTo>
                  <a:pt x="3145178" y="944231"/>
                  <a:pt x="3151884" y="958446"/>
                  <a:pt x="3156155" y="973394"/>
                </a:cubicBezTo>
                <a:cubicBezTo>
                  <a:pt x="3161724" y="992884"/>
                  <a:pt x="3167169" y="1012465"/>
                  <a:pt x="3170904" y="1032387"/>
                </a:cubicBezTo>
                <a:cubicBezTo>
                  <a:pt x="3181926" y="1091170"/>
                  <a:pt x="3200400" y="1209368"/>
                  <a:pt x="3200400" y="1209368"/>
                </a:cubicBezTo>
                <a:cubicBezTo>
                  <a:pt x="3195484" y="1283110"/>
                  <a:pt x="3193389" y="1357094"/>
                  <a:pt x="3185652" y="1430594"/>
                </a:cubicBezTo>
                <a:cubicBezTo>
                  <a:pt x="3183530" y="1450752"/>
                  <a:pt x="3180961" y="1471988"/>
                  <a:pt x="3170904" y="1489587"/>
                </a:cubicBezTo>
                <a:cubicBezTo>
                  <a:pt x="3160556" y="1507696"/>
                  <a:pt x="3140011" y="1517809"/>
                  <a:pt x="3126658" y="1533832"/>
                </a:cubicBezTo>
                <a:cubicBezTo>
                  <a:pt x="3115310" y="1547449"/>
                  <a:pt x="3110502" y="1566406"/>
                  <a:pt x="3097162" y="1578078"/>
                </a:cubicBezTo>
                <a:cubicBezTo>
                  <a:pt x="3070483" y="1601423"/>
                  <a:pt x="3008671" y="1637071"/>
                  <a:pt x="3008671" y="1637071"/>
                </a:cubicBezTo>
                <a:cubicBezTo>
                  <a:pt x="2876821" y="1900772"/>
                  <a:pt x="3010905" y="1663696"/>
                  <a:pt x="2905433" y="1799303"/>
                </a:cubicBezTo>
                <a:cubicBezTo>
                  <a:pt x="2883668" y="1827286"/>
                  <a:pt x="2878147" y="1871940"/>
                  <a:pt x="2846439" y="1887794"/>
                </a:cubicBezTo>
                <a:cubicBezTo>
                  <a:pt x="2807110" y="1907458"/>
                  <a:pt x="2762788" y="1919318"/>
                  <a:pt x="2728452" y="1946787"/>
                </a:cubicBezTo>
                <a:cubicBezTo>
                  <a:pt x="2642571" y="2015493"/>
                  <a:pt x="2684573" y="1995827"/>
                  <a:pt x="2610465" y="2020529"/>
                </a:cubicBezTo>
                <a:cubicBezTo>
                  <a:pt x="2449180" y="1980209"/>
                  <a:pt x="2703313" y="2046563"/>
                  <a:pt x="2403987" y="1946787"/>
                </a:cubicBezTo>
                <a:lnTo>
                  <a:pt x="2315497" y="1917290"/>
                </a:lnTo>
                <a:cubicBezTo>
                  <a:pt x="2261715" y="1755940"/>
                  <a:pt x="2347488" y="2000329"/>
                  <a:pt x="2271252" y="1828800"/>
                </a:cubicBezTo>
                <a:cubicBezTo>
                  <a:pt x="2271246" y="1828787"/>
                  <a:pt x="2234384" y="1718195"/>
                  <a:pt x="2227007" y="1696065"/>
                </a:cubicBezTo>
                <a:lnTo>
                  <a:pt x="2197510" y="1607574"/>
                </a:lnTo>
                <a:cubicBezTo>
                  <a:pt x="2192594" y="1592826"/>
                  <a:pt x="2186258" y="1578477"/>
                  <a:pt x="2182762" y="1563329"/>
                </a:cubicBezTo>
                <a:lnTo>
                  <a:pt x="2138516" y="1371600"/>
                </a:lnTo>
                <a:cubicBezTo>
                  <a:pt x="2123768" y="1386348"/>
                  <a:pt x="2107076" y="1399381"/>
                  <a:pt x="2094271" y="1415845"/>
                </a:cubicBezTo>
                <a:cubicBezTo>
                  <a:pt x="2072506" y="1443828"/>
                  <a:pt x="2066986" y="1488482"/>
                  <a:pt x="2035278" y="1504336"/>
                </a:cubicBezTo>
                <a:cubicBezTo>
                  <a:pt x="1962379" y="1540784"/>
                  <a:pt x="1997141" y="1526879"/>
                  <a:pt x="1932039" y="1548581"/>
                </a:cubicBezTo>
                <a:cubicBezTo>
                  <a:pt x="1897626" y="1543665"/>
                  <a:pt x="1858128" y="1552495"/>
                  <a:pt x="1828800" y="1533832"/>
                </a:cubicBezTo>
                <a:cubicBezTo>
                  <a:pt x="1760602" y="1490433"/>
                  <a:pt x="1781273" y="1453527"/>
                  <a:pt x="1755058" y="1401097"/>
                </a:cubicBezTo>
                <a:cubicBezTo>
                  <a:pt x="1747131" y="1385243"/>
                  <a:pt x="1735394" y="1371600"/>
                  <a:pt x="1725562" y="1356852"/>
                </a:cubicBezTo>
                <a:cubicBezTo>
                  <a:pt x="1697774" y="1384639"/>
                  <a:pt x="1668248" y="1408380"/>
                  <a:pt x="1651820" y="1445342"/>
                </a:cubicBezTo>
                <a:cubicBezTo>
                  <a:pt x="1624810" y="1506114"/>
                  <a:pt x="1638215" y="1543714"/>
                  <a:pt x="1578078" y="1578078"/>
                </a:cubicBezTo>
                <a:cubicBezTo>
                  <a:pt x="1560479" y="1588135"/>
                  <a:pt x="1538574" y="1587258"/>
                  <a:pt x="1519084" y="1592826"/>
                </a:cubicBezTo>
                <a:cubicBezTo>
                  <a:pt x="1504136" y="1597097"/>
                  <a:pt x="1489587" y="1602658"/>
                  <a:pt x="1474839" y="1607574"/>
                </a:cubicBezTo>
                <a:cubicBezTo>
                  <a:pt x="1442288" y="1564174"/>
                  <a:pt x="1427433" y="1538573"/>
                  <a:pt x="1386349" y="1504336"/>
                </a:cubicBezTo>
                <a:cubicBezTo>
                  <a:pt x="1372732" y="1492988"/>
                  <a:pt x="1356852" y="1484671"/>
                  <a:pt x="1342104" y="1474839"/>
                </a:cubicBezTo>
                <a:cubicBezTo>
                  <a:pt x="1330718" y="1440683"/>
                  <a:pt x="1305050" y="1356730"/>
                  <a:pt x="1283110" y="1342103"/>
                </a:cubicBezTo>
                <a:lnTo>
                  <a:pt x="1238865" y="1371600"/>
                </a:lnTo>
                <a:lnTo>
                  <a:pt x="1179871" y="1460090"/>
                </a:lnTo>
                <a:cubicBezTo>
                  <a:pt x="1170039" y="1474838"/>
                  <a:pt x="1167191" y="1498731"/>
                  <a:pt x="1150375" y="1504336"/>
                </a:cubicBezTo>
                <a:lnTo>
                  <a:pt x="1106129" y="1519084"/>
                </a:lnTo>
                <a:cubicBezTo>
                  <a:pt x="1061696" y="1548707"/>
                  <a:pt x="1055282" y="1555625"/>
                  <a:pt x="1002891" y="1578078"/>
                </a:cubicBezTo>
                <a:cubicBezTo>
                  <a:pt x="973271" y="1590772"/>
                  <a:pt x="929587" y="1600091"/>
                  <a:pt x="899652" y="1607574"/>
                </a:cubicBezTo>
                <a:cubicBezTo>
                  <a:pt x="743597" y="1555556"/>
                  <a:pt x="794899" y="1600640"/>
                  <a:pt x="722671" y="1504336"/>
                </a:cubicBezTo>
                <a:cubicBezTo>
                  <a:pt x="699888" y="1253710"/>
                  <a:pt x="748680" y="1329680"/>
                  <a:pt x="663678" y="1386349"/>
                </a:cubicBezTo>
                <a:cubicBezTo>
                  <a:pt x="650743" y="1394972"/>
                  <a:pt x="634181" y="1396181"/>
                  <a:pt x="619433" y="1401097"/>
                </a:cubicBezTo>
                <a:cubicBezTo>
                  <a:pt x="599768" y="1430594"/>
                  <a:pt x="594070" y="1478376"/>
                  <a:pt x="560439" y="1489587"/>
                </a:cubicBezTo>
                <a:cubicBezTo>
                  <a:pt x="497797" y="1510469"/>
                  <a:pt x="464147" y="1519369"/>
                  <a:pt x="398207" y="1563329"/>
                </a:cubicBezTo>
                <a:cubicBezTo>
                  <a:pt x="383459" y="1573161"/>
                  <a:pt x="369816" y="1584899"/>
                  <a:pt x="353962" y="1592826"/>
                </a:cubicBezTo>
                <a:cubicBezTo>
                  <a:pt x="330283" y="1604666"/>
                  <a:pt x="304801" y="1612491"/>
                  <a:pt x="280220" y="1622323"/>
                </a:cubicBezTo>
                <a:cubicBezTo>
                  <a:pt x="265472" y="1617407"/>
                  <a:pt x="245687" y="1619713"/>
                  <a:pt x="235975" y="1607574"/>
                </a:cubicBezTo>
                <a:cubicBezTo>
                  <a:pt x="223313" y="1591746"/>
                  <a:pt x="226795" y="1568071"/>
                  <a:pt x="221226" y="1548581"/>
                </a:cubicBezTo>
                <a:cubicBezTo>
                  <a:pt x="216955" y="1533633"/>
                  <a:pt x="211394" y="1519084"/>
                  <a:pt x="206478" y="1504336"/>
                </a:cubicBezTo>
                <a:cubicBezTo>
                  <a:pt x="211394" y="1469923"/>
                  <a:pt x="211237" y="1434393"/>
                  <a:pt x="221226" y="1401097"/>
                </a:cubicBezTo>
                <a:cubicBezTo>
                  <a:pt x="228027" y="1378425"/>
                  <a:pt x="278509" y="1323580"/>
                  <a:pt x="294968" y="1312607"/>
                </a:cubicBezTo>
                <a:cubicBezTo>
                  <a:pt x="307903" y="1303983"/>
                  <a:pt x="324465" y="1302774"/>
                  <a:pt x="339213" y="1297858"/>
                </a:cubicBezTo>
                <a:cubicBezTo>
                  <a:pt x="353961" y="1283110"/>
                  <a:pt x="366104" y="1265182"/>
                  <a:pt x="383458" y="1253613"/>
                </a:cubicBezTo>
                <a:cubicBezTo>
                  <a:pt x="396393" y="1244990"/>
                  <a:pt x="416711" y="1249858"/>
                  <a:pt x="427704" y="1238865"/>
                </a:cubicBezTo>
                <a:cubicBezTo>
                  <a:pt x="438697" y="1227872"/>
                  <a:pt x="437536" y="1209368"/>
                  <a:pt x="442452" y="1194619"/>
                </a:cubicBezTo>
                <a:cubicBezTo>
                  <a:pt x="422787" y="1189703"/>
                  <a:pt x="403728" y="1179871"/>
                  <a:pt x="383458" y="1179871"/>
                </a:cubicBezTo>
                <a:cubicBezTo>
                  <a:pt x="367912" y="1179871"/>
                  <a:pt x="354161" y="1190348"/>
                  <a:pt x="339213" y="1194619"/>
                </a:cubicBezTo>
                <a:cubicBezTo>
                  <a:pt x="319723" y="1200188"/>
                  <a:pt x="299884" y="1204452"/>
                  <a:pt x="280220" y="1209368"/>
                </a:cubicBezTo>
                <a:cubicBezTo>
                  <a:pt x="260555" y="1224116"/>
                  <a:pt x="241228" y="1239326"/>
                  <a:pt x="221226" y="1253613"/>
                </a:cubicBezTo>
                <a:cubicBezTo>
                  <a:pt x="206802" y="1263916"/>
                  <a:pt x="190598" y="1271762"/>
                  <a:pt x="176981" y="1283110"/>
                </a:cubicBezTo>
                <a:cubicBezTo>
                  <a:pt x="160958" y="1296463"/>
                  <a:pt x="149200" y="1314550"/>
                  <a:pt x="132736" y="1327355"/>
                </a:cubicBezTo>
                <a:cubicBezTo>
                  <a:pt x="104753" y="1349120"/>
                  <a:pt x="44246" y="1386349"/>
                  <a:pt x="44246" y="1386349"/>
                </a:cubicBezTo>
                <a:cubicBezTo>
                  <a:pt x="32555" y="1351278"/>
                  <a:pt x="20923" y="1320152"/>
                  <a:pt x="14749" y="1283110"/>
                </a:cubicBezTo>
                <a:cubicBezTo>
                  <a:pt x="8233" y="1244014"/>
                  <a:pt x="4916" y="1204452"/>
                  <a:pt x="0" y="1165123"/>
                </a:cubicBezTo>
                <a:cubicBezTo>
                  <a:pt x="4916" y="1140542"/>
                  <a:pt x="5947" y="1114852"/>
                  <a:pt x="14749" y="1091381"/>
                </a:cubicBezTo>
                <a:cubicBezTo>
                  <a:pt x="20973" y="1074784"/>
                  <a:pt x="32899" y="1060753"/>
                  <a:pt x="44246" y="1047136"/>
                </a:cubicBezTo>
                <a:cubicBezTo>
                  <a:pt x="79735" y="1004549"/>
                  <a:pt x="89229" y="1002398"/>
                  <a:pt x="132736" y="973394"/>
                </a:cubicBezTo>
                <a:cubicBezTo>
                  <a:pt x="142568" y="958646"/>
                  <a:pt x="149699" y="941683"/>
                  <a:pt x="162233" y="929149"/>
                </a:cubicBezTo>
                <a:cubicBezTo>
                  <a:pt x="186188" y="905194"/>
                  <a:pt x="238480" y="885579"/>
                  <a:pt x="265471" y="870155"/>
                </a:cubicBezTo>
                <a:cubicBezTo>
                  <a:pt x="345521" y="824411"/>
                  <a:pt x="272842" y="852949"/>
                  <a:pt x="353962" y="825910"/>
                </a:cubicBezTo>
                <a:cubicBezTo>
                  <a:pt x="398206" y="796414"/>
                  <a:pt x="403124" y="801328"/>
                  <a:pt x="427704" y="752168"/>
                </a:cubicBezTo>
                <a:cubicBezTo>
                  <a:pt x="439491" y="728594"/>
                  <a:pt x="450899" y="670981"/>
                  <a:pt x="457200" y="648929"/>
                </a:cubicBezTo>
                <a:cubicBezTo>
                  <a:pt x="461471" y="633981"/>
                  <a:pt x="463325" y="617619"/>
                  <a:pt x="471949" y="604684"/>
                </a:cubicBezTo>
                <a:cubicBezTo>
                  <a:pt x="483519" y="587330"/>
                  <a:pt x="501446" y="575187"/>
                  <a:pt x="516194" y="560439"/>
                </a:cubicBezTo>
                <a:cubicBezTo>
                  <a:pt x="530976" y="516093"/>
                  <a:pt x="528671" y="510071"/>
                  <a:pt x="560439" y="471949"/>
                </a:cubicBezTo>
                <a:cubicBezTo>
                  <a:pt x="573792" y="455926"/>
                  <a:pt x="591331" y="443726"/>
                  <a:pt x="604684" y="427703"/>
                </a:cubicBezTo>
                <a:cubicBezTo>
                  <a:pt x="655999" y="366125"/>
                  <a:pt x="605793" y="392920"/>
                  <a:pt x="678426" y="368710"/>
                </a:cubicBezTo>
                <a:lnTo>
                  <a:pt x="855407" y="250723"/>
                </a:lnTo>
                <a:lnTo>
                  <a:pt x="899652" y="221226"/>
                </a:lnTo>
                <a:cubicBezTo>
                  <a:pt x="914400" y="211394"/>
                  <a:pt x="927081" y="197334"/>
                  <a:pt x="943897" y="191729"/>
                </a:cubicBezTo>
                <a:lnTo>
                  <a:pt x="1076633" y="147484"/>
                </a:lnTo>
                <a:lnTo>
                  <a:pt x="1120878" y="132736"/>
                </a:lnTo>
              </a:path>
            </a:pathLst>
          </a:custGeom>
          <a:solidFill>
            <a:srgbClr val="FFFF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131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dirty="0"/>
              <a:t>Лекару Марко мора да каже шта га боли, па Марко каже да </a:t>
            </a:r>
            <a:r>
              <a:rPr lang="sr-Cyrl-RS" dirty="0" smtClean="0"/>
              <a:t>стално кија и да му цури нос.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2988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3581400" cy="6715433"/>
          </a:xfrm>
        </p:spPr>
      </p:pic>
      <p:sp>
        <p:nvSpPr>
          <p:cNvPr id="5" name="Rectangle 4"/>
          <p:cNvSpPr/>
          <p:nvPr/>
        </p:nvSpPr>
        <p:spPr>
          <a:xfrm>
            <a:off x="6400800" y="1315064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Да га боли глава и да му је мама измерила температуру.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4242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19" y="228600"/>
            <a:ext cx="6096000" cy="6477000"/>
          </a:xfrm>
        </p:spPr>
      </p:pic>
      <p:sp>
        <p:nvSpPr>
          <p:cNvPr id="5" name="Donut 4"/>
          <p:cNvSpPr/>
          <p:nvPr/>
        </p:nvSpPr>
        <p:spPr>
          <a:xfrm>
            <a:off x="609600" y="0"/>
            <a:ext cx="8229600" cy="7010400"/>
          </a:xfrm>
          <a:prstGeom prst="donut">
            <a:avLst>
              <a:gd name="adj" fmla="val 25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8600"/>
            <a:ext cx="2514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Питамо дете шта се налази на слици? (лекови)</a:t>
            </a:r>
          </a:p>
          <a:p>
            <a:r>
              <a:rPr lang="sr-Cyrl-RS" dirty="0" smtClean="0"/>
              <a:t>Након чега им објашњавамо да је то скуп лекова које лекар може дати Марку како би оздравио.</a:t>
            </a:r>
          </a:p>
          <a:p>
            <a:r>
              <a:rPr lang="sr-Cyrl-RS" dirty="0" smtClean="0"/>
              <a:t>Објашњавамо детету да је скуп састављен од елемената који се налазе унутар затворене линије. Дакле сваки лек је један елемент скупа.</a:t>
            </a:r>
          </a:p>
          <a:p>
            <a:r>
              <a:rPr lang="sr-Cyrl-RS" dirty="0" smtClean="0"/>
              <a:t>Можете узети кутије лекова и формирати скуп који ћете обележити концем или неком траком.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4045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9144000" cy="6224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400280"/>
            <a:ext cx="1752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Лекар је Марку рекао да мора редовно да пере руке како би увек био здрав. Питамо дете: </a:t>
            </a:r>
          </a:p>
          <a:p>
            <a:pPr lvl="0"/>
            <a:r>
              <a:rPr lang="sr-Cyrl-CS" dirty="0"/>
              <a:t>Шта се налази на слици?(руке)</a:t>
            </a:r>
            <a:endParaRPr lang="sr-Latn-RS" dirty="0"/>
          </a:p>
          <a:p>
            <a:pPr lvl="0"/>
            <a:r>
              <a:rPr lang="sr-Cyrl-CS" dirty="0"/>
              <a:t>Колико руку се налази на слици?(две)</a:t>
            </a:r>
            <a:endParaRPr lang="sr-Latn-RS" dirty="0"/>
          </a:p>
          <a:p>
            <a:pPr lvl="0"/>
            <a:r>
              <a:rPr lang="sr-Cyrl-CS" dirty="0"/>
              <a:t>Шта представљају ове две руке? (скуп од два елемената)</a:t>
            </a:r>
            <a:endParaRPr lang="sr-Latn-RS" dirty="0"/>
          </a:p>
          <a:p>
            <a:pPr lvl="0"/>
            <a:r>
              <a:rPr lang="sr-Cyrl-CS" dirty="0"/>
              <a:t>Како друга</a:t>
            </a:r>
            <a:r>
              <a:rPr lang="sr-Cyrl-RS" dirty="0"/>
              <a:t>ч</a:t>
            </a:r>
            <a:r>
              <a:rPr lang="sr-Cyrl-CS" dirty="0"/>
              <a:t>ије називамо скуп од два елемената? (пар)</a:t>
            </a:r>
            <a:endParaRPr lang="sr-Latn-RS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2716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4"/>
          <a:stretch/>
        </p:blipFill>
        <p:spPr>
          <a:xfrm>
            <a:off x="1981200" y="304800"/>
            <a:ext cx="4543354" cy="6104696"/>
          </a:xfrm>
        </p:spPr>
      </p:pic>
      <p:sp>
        <p:nvSpPr>
          <p:cNvPr id="5" name="Donut 4"/>
          <p:cNvSpPr/>
          <p:nvPr/>
        </p:nvSpPr>
        <p:spPr>
          <a:xfrm>
            <a:off x="2057400" y="381000"/>
            <a:ext cx="5181600" cy="6172200"/>
          </a:xfrm>
          <a:prstGeom prst="donut">
            <a:avLst>
              <a:gd name="adj" fmla="val 55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0707" y="303663"/>
            <a:ext cx="20119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Питамо дете:</a:t>
            </a:r>
          </a:p>
          <a:p>
            <a:pPr lvl="0"/>
            <a:r>
              <a:rPr lang="sr-Cyrl-CS" dirty="0"/>
              <a:t>Колико прста имамо на једној руци? (пет)</a:t>
            </a:r>
            <a:endParaRPr lang="sr-Latn-RS" dirty="0"/>
          </a:p>
          <a:p>
            <a:pPr lvl="0"/>
            <a:r>
              <a:rPr lang="sr-Cyrl-CS" dirty="0"/>
              <a:t>Хајде да се присетимо шта представљају прсти на једној руци? (скуп прстију)</a:t>
            </a:r>
            <a:endParaRPr lang="sr-Latn-RS" dirty="0"/>
          </a:p>
          <a:p>
            <a:pPr lvl="0"/>
            <a:r>
              <a:rPr lang="sr-Cyrl-CS" dirty="0"/>
              <a:t>На који начин обележавамо скуп? (затвореном кружницом)</a:t>
            </a:r>
            <a:endParaRPr lang="sr-Latn-RS" dirty="0"/>
          </a:p>
          <a:p>
            <a:r>
              <a:rPr lang="sr-Cyrl-CS" dirty="0" smtClean="0"/>
              <a:t>Говоримо  </a:t>
            </a:r>
            <a:r>
              <a:rPr lang="sr-Cyrl-CS" dirty="0"/>
              <a:t>деци да је сваки прст на нашој руци један елемент скупа. 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2987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"/>
          <a:stretch/>
        </p:blipFill>
        <p:spPr>
          <a:xfrm>
            <a:off x="2133600" y="152401"/>
            <a:ext cx="5362268" cy="6705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2657475" cy="3543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37644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Али погледај пажљиво какве су руке нашег Марка? (прљаве)</a:t>
            </a:r>
          </a:p>
          <a:p>
            <a:r>
              <a:rPr lang="sr-Cyrl-RS" dirty="0" smtClean="0"/>
              <a:t>Хајде да погледамо мало ближе како изгледају његове руке.</a:t>
            </a:r>
          </a:p>
        </p:txBody>
      </p:sp>
    </p:spTree>
    <p:extLst>
      <p:ext uri="{BB962C8B-B14F-4D97-AF65-F5344CB8AC3E}">
        <p14:creationId xmlns:p14="http://schemas.microsoft.com/office/powerpoint/2010/main" val="37576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32" y="274638"/>
            <a:ext cx="8389068" cy="6379520"/>
          </a:xfrm>
        </p:spPr>
      </p:pic>
      <p:sp>
        <p:nvSpPr>
          <p:cNvPr id="7" name="Donut 6"/>
          <p:cNvSpPr/>
          <p:nvPr/>
        </p:nvSpPr>
        <p:spPr>
          <a:xfrm>
            <a:off x="2702257" y="274638"/>
            <a:ext cx="6477000" cy="6400800"/>
          </a:xfrm>
          <a:prstGeom prst="donut">
            <a:avLst>
              <a:gd name="adj" fmla="val 24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88621"/>
            <a:ext cx="3124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Погледај, Маркове руке  су</a:t>
            </a:r>
          </a:p>
          <a:p>
            <a:r>
              <a:rPr lang="sr-Cyrl-RS" dirty="0"/>
              <a:t>п</a:t>
            </a:r>
            <a:r>
              <a:rPr lang="sr-Cyrl-RS" dirty="0" smtClean="0"/>
              <a:t>уне бактерија.</a:t>
            </a:r>
          </a:p>
          <a:p>
            <a:r>
              <a:rPr lang="sr-Cyrl-RS" dirty="0" smtClean="0"/>
              <a:t> </a:t>
            </a:r>
            <a:r>
              <a:rPr lang="sr-Cyrl-CS" dirty="0" smtClean="0"/>
              <a:t>Да </a:t>
            </a:r>
            <a:r>
              <a:rPr lang="sr-Cyrl-CS" dirty="0"/>
              <a:t>ли су Маркове руке чисте? (нису, на њима има  бактерија)</a:t>
            </a:r>
            <a:endParaRPr lang="sr-Latn-RS" dirty="0"/>
          </a:p>
          <a:p>
            <a:pPr lvl="0"/>
            <a:r>
              <a:rPr lang="sr-Cyrl-CS" dirty="0"/>
              <a:t>Колико бактерија се налази на његовој руци? (много)</a:t>
            </a:r>
            <a:endParaRPr lang="sr-Latn-RS" dirty="0"/>
          </a:p>
          <a:p>
            <a:pPr lvl="0"/>
            <a:r>
              <a:rPr lang="sr-Cyrl-CS" dirty="0"/>
              <a:t>Шта представљају бактерије на његовој руци? (скуп бактерија)</a:t>
            </a:r>
            <a:endParaRPr lang="sr-Latn-RS" dirty="0"/>
          </a:p>
          <a:p>
            <a:r>
              <a:rPr lang="sr-Cyrl-CS" dirty="0"/>
              <a:t>Т</a:t>
            </a:r>
            <a:r>
              <a:rPr lang="sr-Cyrl-CS" dirty="0" smtClean="0"/>
              <a:t>акав </a:t>
            </a:r>
            <a:r>
              <a:rPr lang="sr-Cyrl-CS" dirty="0"/>
              <a:t>скуп називамо скуп са много елемената. </a:t>
            </a:r>
            <a:endParaRPr lang="sr-Latn-RS" dirty="0"/>
          </a:p>
          <a:p>
            <a:pPr lvl="0"/>
            <a:r>
              <a:rPr lang="sr-Cyrl-CS" dirty="0"/>
              <a:t>Шта Марко треба да уради како би скинуо бактерије са својих руку? (да опере руке</a:t>
            </a:r>
            <a:r>
              <a:rPr lang="sr-Cyrl-CS" dirty="0" smtClean="0"/>
              <a:t>)-тражите од деце </a:t>
            </a:r>
            <a:r>
              <a:rPr lang="sr-Cyrl-CS" dirty="0"/>
              <a:t>да покажу Марку како треба да пере руке, а на слајду се налази слика дечака који пере руке.</a:t>
            </a:r>
            <a:endParaRPr lang="sr-Latn-RS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6656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763</Words>
  <Application>Microsoft Office PowerPoint</Application>
  <PresentationFormat>On-screen Show (4:3)</PresentationFormat>
  <Paragraphs>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Student1</dc:creator>
  <cp:lastModifiedBy>User</cp:lastModifiedBy>
  <cp:revision>26</cp:revision>
  <dcterms:created xsi:type="dcterms:W3CDTF">2006-08-16T00:00:00Z</dcterms:created>
  <dcterms:modified xsi:type="dcterms:W3CDTF">2020-03-31T19:06:51Z</dcterms:modified>
</cp:coreProperties>
</file>